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6" r:id="rId9"/>
    <p:sldId id="271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9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36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29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5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08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7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2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12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6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66A0-6781-4A6E-BC46-6185BA79F633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5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410445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задачи деятельности ФУМО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8568952" cy="1752600"/>
          </a:xfrm>
        </p:spPr>
        <p:txBody>
          <a:bodyPr>
            <a:noAutofit/>
          </a:bodyPr>
          <a:lstStyle/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ru-RU" sz="2200" b="1" i="1" dirty="0" smtClean="0">
                <a:solidFill>
                  <a:srgbClr val="C00000"/>
                </a:solidFill>
              </a:rPr>
              <a:t>Ковтун Елена Николаевна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ru-RU" sz="2200" b="1" i="1" dirty="0">
                <a:solidFill>
                  <a:srgbClr val="002060"/>
                </a:solidFill>
              </a:rPr>
              <a:t>д</a:t>
            </a:r>
            <a:r>
              <a:rPr lang="ru-RU" sz="2200" b="1" i="1" dirty="0" smtClean="0">
                <a:solidFill>
                  <a:srgbClr val="002060"/>
                </a:solidFill>
              </a:rPr>
              <a:t>.ф.н., профессор,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ru-RU" sz="2200" b="1" i="1" dirty="0" smtClean="0">
                <a:solidFill>
                  <a:srgbClr val="002060"/>
                </a:solidFill>
              </a:rPr>
              <a:t>Руководитель УМС </a:t>
            </a:r>
            <a:r>
              <a:rPr lang="ru-RU" sz="2200" b="1" i="1" dirty="0" smtClean="0">
                <a:solidFill>
                  <a:srgbClr val="002060"/>
                </a:solidFill>
              </a:rPr>
              <a:t>по филологии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ru-RU" sz="2200" b="1" i="1" dirty="0" smtClean="0">
                <a:solidFill>
                  <a:srgbClr val="002060"/>
                </a:solidFill>
              </a:rPr>
              <a:t>ФУМО ВО по УГСН </a:t>
            </a:r>
            <a:r>
              <a:rPr lang="ru-RU" sz="2200" b="1" i="1" dirty="0" smtClean="0">
                <a:solidFill>
                  <a:srgbClr val="002060"/>
                </a:solidFill>
              </a:rPr>
              <a:t>45.00.00 «Языкознание </a:t>
            </a:r>
            <a:r>
              <a:rPr lang="ru-RU" sz="2200" b="1" i="1" dirty="0" smtClean="0">
                <a:solidFill>
                  <a:srgbClr val="002060"/>
                </a:solidFill>
              </a:rPr>
              <a:t>и литературоведение», директор Института русского языка и культуры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ru-RU" sz="2200" b="1" i="1" dirty="0" smtClean="0">
                <a:solidFill>
                  <a:srgbClr val="002060"/>
                </a:solidFill>
              </a:rPr>
              <a:t>МГУ имени М.В. Ломоносова </a:t>
            </a:r>
            <a:endParaRPr lang="ru-RU" sz="2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692696"/>
            <a:ext cx="8363272" cy="744133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ru-RU" sz="13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в разработке проектов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актуализации федеральных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государственных образовательных стандартов высшего образования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осуществление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методического сопровождения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их реализации;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	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научно-методического и учебно-методического сопровождения разработки и реализации образовательных программ;</a:t>
            </a:r>
          </a:p>
          <a:p>
            <a:pPr marL="0" indent="0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	участие в независимой оценке качества образования, общественной и профессионально-общественной аккредитации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в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разработке и (или) экспертизе фонда оценочных средств для промежуточной аттестации обучающихся и для итоговой (государственной итоговой) аттестации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в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разработке программ повышения квалификации и профессиональной переподготовки;</a:t>
            </a:r>
          </a:p>
          <a:p>
            <a:pPr marL="0" indent="0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	участие в разработке профессиональных стандартов.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(Профессиональный </a:t>
            </a:r>
            <a:r>
              <a:rPr lang="ru-RU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 — характеристика квалификации, необходимой работнику для осуществления определенного вида профессиональной 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деятельности). </a:t>
            </a:r>
            <a:endParaRPr lang="ru-RU" sz="28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90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363272" cy="5688632"/>
          </a:xfrm>
        </p:spPr>
        <p:txBody>
          <a:bodyPr>
            <a:normAutofit fontScale="92500"/>
          </a:bodyPr>
          <a:lstStyle/>
          <a:p>
            <a:pPr marL="0" indent="0" algn="ctr">
              <a:spcBef>
                <a:spcPts val="300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2013-2015 годы.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Приказ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№ 1061 от 2.09.2013 г. «Об утверждении перечней специальностей и направлений подготовки высшего образования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утверждены наименования специальностей и направлений подготовки по уровням ВО (бакалавриат, </a:t>
            </a:r>
            <a:r>
              <a:rPr lang="ru-RU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специалитет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магистратура, аспирантура) и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9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областям образования.</a:t>
            </a: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94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1028230"/>
            <a:ext cx="8363272" cy="5688632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Приказ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№ 1605 от 22.12.2014 г. «О координационных советах по областям образования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 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созданы координационные советы (КС) по 9 областям образования, в том числе по области «Гуманитарные науки»;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утверждены составы КС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(прежде действовал приказ Министерства общего и профессионального образования РФ от 28.07.1997 № 1670 «Об утверждении Положения о Координационном совете учебно-методических объединений и научно-методических советов Минобразования России и состава его президиума»).</a:t>
            </a: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80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1028230"/>
            <a:ext cx="8363272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Приказ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от 18.05.2015 г. n 505 «Об утверждении Типового положения об учебно-методических объединениях в системе высшего образования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определены функции ФУМО: </a:t>
            </a:r>
            <a:endParaRPr lang="ru-RU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учебно-методические объединения создаются с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 участия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педагогических, научных работников, представителей работодателей в разработке федеральных государственных образовательных стандартов высшего образования, примерных образовательных программ высшего образования, координации действий организаций, осуществляющих образовательную деятельность по образовательным программам высшего образования, в обеспечении качества и развития содержания высшего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образования» (часть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статьи 19 ФЗ «Об образовании в Российской Федерации»).</a:t>
            </a: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44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0142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764704"/>
            <a:ext cx="8363272" cy="6793258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Приказ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№ 987 от 08.09.2015 г. «О создании федеральных учебно-методических объединений в системе высшего образования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отменен предшествующий Приказ Министерства высшего и среднего специального образования СССР № 650 от 18.09.1987 г. «О создании учебно-методических объединений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 соответствии с Типовым положением созданы ФУМО в системе высшего образования по укрупненным группам специальностей и направлений подготовки (УГСН), относящимся к 9 областям образования, в том числе области «Гуманитарные науки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 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 области «Гуманитарные науки» созданы ФУМО по УГСН 45.00.00 «Языкознание и литературоведение», 46.00.00 «История и археология», 47.00.00 «Философия, этика и религиоведение», 48.000 «Теология», 49.00.00 «Физическая культура и спорт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координационные советы в месячный срок обязаны внести в </a:t>
            </a:r>
            <a:r>
              <a:rPr lang="ru-RU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кандидатуры председателей ФУМО.</a:t>
            </a: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339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152420" cy="568863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д) Приказ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№ 1220 от 27.10.2015 г. «О председателях учебно-методических объединений в системе высшего образования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председателем ФУМО ВО 45.00.00 «Языкознание и литературоведение» стала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Л.А.Вербицкая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первое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заседание ФУМО состоялось </a:t>
            </a:r>
            <a:endParaRPr lang="ru-RU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24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декабря 2015 г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20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1028230"/>
            <a:ext cx="8363272" cy="643321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год.</a:t>
            </a: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Приказ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№ 602 от 23.04.2020 г. «О координационных советах по областям образования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отменен Приказ </a:t>
            </a:r>
            <a:r>
              <a:rPr lang="ru-RU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№ 1605 от 22.12.2014 г. (см. пункт «а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»);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обновлены составы КС по 9 областям образования, в том числе по области «Гуманитарные науки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утверждены Положения о КС по каждой из областей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образования;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КС обязаны давать предложения по персональному составу председателей и базовых организаций ФУМО, по структуре и содержанию документов, регламентирующих деятельность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ФУМО.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72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Правовая основа ФУМО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1028230"/>
            <a:ext cx="8363272" cy="744133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год.</a:t>
            </a:r>
          </a:p>
          <a:p>
            <a:pPr marL="0" indent="0">
              <a:spcBef>
                <a:spcPts val="600"/>
              </a:spcBef>
              <a:buNone/>
            </a:pPr>
            <a:endParaRPr lang="ru-RU" sz="13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Приказ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№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1475 от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30.11.2020 г. «О председателях (сопредседателях) федеральных учебно-методических объединений в системе высшего образования по укрупненным группам специальностей и направлений подготовки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обновлен состав председателей ФУМО в связи со смертью и добровольным сложением полномочий части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председателей;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председателем ФУМО по УГСН 45.00.00. «Языкознание и литературоведение» стала проректор МГУ имени М.В. Ломоносова чл.-корр. РАН, профессор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Т.В.Кортава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председатели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ФУМО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обязаны в </a:t>
            </a: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месячный срок сформировать составы своих ФУМО.</a:t>
            </a: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11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363272" cy="744133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ru-RU" sz="4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подготовки и </a:t>
            </a:r>
            <a:r>
              <a:rPr lang="ru-RU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специальности, закрепленные за ФУМО ВО по УГСН 45.00.00 ЯЗЫКОЗНАНИЕ </a:t>
            </a:r>
            <a:r>
              <a:rPr lang="ru-RU" sz="4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ЛИТЕРАТУРОВЕДЕНИЕ</a:t>
            </a:r>
          </a:p>
          <a:p>
            <a:pPr marL="0" indent="0" algn="ctr">
              <a:spcBef>
                <a:spcPts val="600"/>
              </a:spcBef>
              <a:buNone/>
            </a:pP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45.03.01, 45.04.01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Филология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45.03.02, 45.04.02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Лингвистика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45.05.01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Перевод 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4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переводоведение</a:t>
            </a:r>
            <a:endParaRPr lang="ru-RU" sz="4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45.03.03, 45.04.03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Фундаментальная </a:t>
            </a: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прикладная 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лингвистика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45.03.04, 45.04.04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Интеллектуальные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системы </a:t>
            </a:r>
            <a:r>
              <a:rPr lang="ru-RU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гуманитарной </a:t>
            </a: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сфере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4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45.06.01      Языкознание и литературоведение </a:t>
            </a:r>
            <a:endParaRPr lang="ru-RU" sz="4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925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670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Правовая основа  и задачи деятельности ФУМО</vt:lpstr>
      <vt:lpstr>Правовая основа ФУМО</vt:lpstr>
      <vt:lpstr>Правовая основа ФУМО</vt:lpstr>
      <vt:lpstr>Правовая основа ФУМО</vt:lpstr>
      <vt:lpstr>Правовая основа ФУМО</vt:lpstr>
      <vt:lpstr>Правовая основа ФУМО</vt:lpstr>
      <vt:lpstr>Правовая основа ФУМО</vt:lpstr>
      <vt:lpstr>Правовая основа ФУМО</vt:lpstr>
      <vt:lpstr>Презентация PowerPoint</vt:lpstr>
      <vt:lpstr>Задачи ФУМО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согласовании ФГОС ВО  и профессиональных стандартов  по педагогическому виду деятельности</dc:title>
  <dc:creator>Елена Ковтун</dc:creator>
  <cp:lastModifiedBy>Ковтун</cp:lastModifiedBy>
  <cp:revision>120</cp:revision>
  <dcterms:created xsi:type="dcterms:W3CDTF">2016-02-14T16:29:31Z</dcterms:created>
  <dcterms:modified xsi:type="dcterms:W3CDTF">2021-01-26T10:52:07Z</dcterms:modified>
</cp:coreProperties>
</file>